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47" autoAdjust="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a5a0f2d649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a5a0f2d649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a6839b4b79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a6839b4b79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a6839b4b79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a6839b4b79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a6839b4b7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a6839b4b79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a6839b4b79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a6839b4b79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a6839b4b7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a6839b4b7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Selig / Giguere for wind turbines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a78f02d64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a78f02d64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a7fd7c0d6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a7fd7c0d6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a78f02d643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a78f02d643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a7aaad8fe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a7aaad8fe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a7aaad8fe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a7aaad8fe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a5a0f2d649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a5a0f2d649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a5a0f2d649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a5a0f2d649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in wind turbines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in biology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a6839b4b7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a6839b4b7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a6839b4b7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a6839b4b7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a6839b4b7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a6839b4b7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National Advisory Committee for Aeronautics (NACA)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a6839b4b79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a6839b4b79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2-5 cruising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~7 climbing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10-12 landing/takeoff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15-20 stall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a7aaad8fe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a7aaad8fe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a6839b4b79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a6839b4b79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t="2875" b="2875"/>
          <a:stretch/>
        </p:blipFill>
        <p:spPr>
          <a:xfrm>
            <a:off x="4614014" y="-50427"/>
            <a:ext cx="3699212" cy="522981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8293231" y="-70597"/>
            <a:ext cx="951000" cy="5229900"/>
          </a:xfrm>
          <a:prstGeom prst="rect">
            <a:avLst/>
          </a:prstGeom>
          <a:solidFill>
            <a:srgbClr val="FC6800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body" idx="1"/>
          </p:nvPr>
        </p:nvSpPr>
        <p:spPr>
          <a:xfrm>
            <a:off x="262038" y="3311611"/>
            <a:ext cx="4065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l" rtl="0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2"/>
          </p:nvPr>
        </p:nvSpPr>
        <p:spPr>
          <a:xfrm>
            <a:off x="0" y="4149566"/>
            <a:ext cx="9144000" cy="10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  <a:defRPr sz="3200" b="0" i="1" u="none" strike="noStrike" cap="none">
                <a:solidFill>
                  <a:srgbClr val="FF0000"/>
                </a:solidFill>
                <a:latin typeface="MS Gothic"/>
                <a:ea typeface="MS Gothic"/>
                <a:cs typeface="MS Gothic"/>
                <a:sym typeface="MS Gothic"/>
              </a:defRPr>
            </a:lvl1pPr>
            <a:lvl2pPr marL="914400" marR="0" lvl="1" indent="-406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3"/>
          </p:nvPr>
        </p:nvSpPr>
        <p:spPr>
          <a:xfrm>
            <a:off x="262038" y="3695326"/>
            <a:ext cx="4065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11719" y="109426"/>
            <a:ext cx="451434" cy="17245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258736" y="667108"/>
            <a:ext cx="4065900" cy="19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Google Shape;18;p3"/>
          <p:cNvCxnSpPr/>
          <p:nvPr/>
        </p:nvCxnSpPr>
        <p:spPr>
          <a:xfrm>
            <a:off x="204064" y="384819"/>
            <a:ext cx="20061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" name="Google Shape;19;p3"/>
          <p:cNvCxnSpPr/>
          <p:nvPr/>
        </p:nvCxnSpPr>
        <p:spPr>
          <a:xfrm>
            <a:off x="2532476" y="384819"/>
            <a:ext cx="63642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0" y="4133851"/>
            <a:ext cx="9144000" cy="10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  <a:defRPr sz="3200" b="0" i="1" u="none" strike="noStrike" cap="none">
                <a:solidFill>
                  <a:srgbClr val="FF0000"/>
                </a:solidFill>
                <a:latin typeface="MS Gothic"/>
                <a:ea typeface="MS Gothic"/>
                <a:cs typeface="MS Gothic"/>
                <a:sym typeface="MS Gothic"/>
              </a:defRPr>
            </a:lvl1pPr>
            <a:lvl2pPr marL="914400" marR="0" lvl="1" indent="-406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2"/>
          </p:nvPr>
        </p:nvSpPr>
        <p:spPr>
          <a:xfrm>
            <a:off x="204064" y="1308169"/>
            <a:ext cx="8692500" cy="28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81000" algn="l" rtl="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rgbClr val="E4610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rgbClr val="E4610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00"/>
              </a:spcBef>
              <a:spcAft>
                <a:spcPts val="0"/>
              </a:spcAft>
              <a:buClr>
                <a:srgbClr val="D95E00"/>
              </a:buClr>
              <a:buSzPts val="1600"/>
              <a:buFont typeface="NTR"/>
              <a:buChar char="&gt;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300"/>
              </a:spcBef>
              <a:spcAft>
                <a:spcPts val="0"/>
              </a:spcAft>
              <a:buClr>
                <a:srgbClr val="D95E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spcBef>
                <a:spcPts val="200"/>
              </a:spcBef>
              <a:spcAft>
                <a:spcPts val="0"/>
              </a:spcAft>
              <a:buClr>
                <a:srgbClr val="D95E00"/>
              </a:buClr>
              <a:buSzPts val="1200"/>
              <a:buFont typeface="NTR"/>
              <a:buChar char="&gt;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rgbClr val="D95E00"/>
              </a:buClr>
              <a:buSzPts val="1000"/>
              <a:buFont typeface="Noto Sans Symbols"/>
              <a:buChar char="▪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85750" algn="l" rtl="0">
              <a:spcBef>
                <a:spcPts val="200"/>
              </a:spcBef>
              <a:spcAft>
                <a:spcPts val="0"/>
              </a:spcAft>
              <a:buClr>
                <a:srgbClr val="D95E00"/>
              </a:buClr>
              <a:buSzPts val="900"/>
              <a:buFont typeface="NTR"/>
              <a:buChar char="&gt;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204064" y="718839"/>
            <a:ext cx="7766700" cy="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verview">
  <p:cSld name="Overview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3252528" y="1305759"/>
            <a:ext cx="56439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2"/>
          </p:nvPr>
        </p:nvSpPr>
        <p:spPr>
          <a:xfrm>
            <a:off x="3246526" y="1920619"/>
            <a:ext cx="5649900" cy="22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400"/>
              </a:spcBef>
              <a:spcAft>
                <a:spcPts val="0"/>
              </a:spcAft>
              <a:buClr>
                <a:srgbClr val="E4610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00"/>
              </a:spcBef>
              <a:spcAft>
                <a:spcPts val="0"/>
              </a:spcAft>
              <a:buClr>
                <a:srgbClr val="E46102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300"/>
              </a:spcBef>
              <a:spcAft>
                <a:spcPts val="0"/>
              </a:spcAft>
              <a:buClr>
                <a:srgbClr val="D95E00"/>
              </a:buClr>
              <a:buSzPts val="1400"/>
              <a:buFont typeface="NTR"/>
              <a:buChar char="&gt;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spcBef>
                <a:spcPts val="200"/>
              </a:spcBef>
              <a:spcAft>
                <a:spcPts val="0"/>
              </a:spcAft>
              <a:buClr>
                <a:srgbClr val="D95E00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00"/>
              </a:spcBef>
              <a:spcAft>
                <a:spcPts val="0"/>
              </a:spcAft>
              <a:buClr>
                <a:srgbClr val="D95E00"/>
              </a:buClr>
              <a:buSzPts val="1100"/>
              <a:buFont typeface="NTR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200"/>
              </a:spcBef>
              <a:spcAft>
                <a:spcPts val="0"/>
              </a:spcAft>
              <a:buClr>
                <a:srgbClr val="D95E00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3"/>
          </p:nvPr>
        </p:nvSpPr>
        <p:spPr>
          <a:xfrm>
            <a:off x="0" y="4133850"/>
            <a:ext cx="91440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  <a:defRPr sz="3200" b="0" i="1" u="none" strike="noStrike" cap="none">
                <a:solidFill>
                  <a:srgbClr val="FF0000"/>
                </a:solidFill>
                <a:latin typeface="MS Gothic"/>
                <a:ea typeface="MS Gothic"/>
                <a:cs typeface="MS Gothic"/>
                <a:sym typeface="MS Gothic"/>
              </a:defRPr>
            </a:lvl1pPr>
            <a:lvl2pPr marL="914400" marR="0" lvl="1" indent="-406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7" name="Google Shape;27;p4"/>
          <p:cNvCxnSpPr/>
          <p:nvPr/>
        </p:nvCxnSpPr>
        <p:spPr>
          <a:xfrm>
            <a:off x="204064" y="384371"/>
            <a:ext cx="20061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" name="Google Shape;28;p4"/>
          <p:cNvCxnSpPr/>
          <p:nvPr/>
        </p:nvCxnSpPr>
        <p:spPr>
          <a:xfrm>
            <a:off x="2532476" y="384371"/>
            <a:ext cx="63642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204064" y="738115"/>
            <a:ext cx="27057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-Page Content">
  <p:cSld name="Full-Page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Google Shape;31;p5"/>
          <p:cNvCxnSpPr/>
          <p:nvPr/>
        </p:nvCxnSpPr>
        <p:spPr>
          <a:xfrm>
            <a:off x="204064" y="384819"/>
            <a:ext cx="20061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32;p5"/>
          <p:cNvCxnSpPr/>
          <p:nvPr/>
        </p:nvCxnSpPr>
        <p:spPr>
          <a:xfrm>
            <a:off x="2532476" y="384819"/>
            <a:ext cx="63642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0" y="4133851"/>
            <a:ext cx="9144000" cy="10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  <a:defRPr sz="3200" b="0" i="1" u="none" strike="noStrike" cap="none">
                <a:solidFill>
                  <a:srgbClr val="FF0000"/>
                </a:solidFill>
                <a:latin typeface="MS Gothic"/>
                <a:ea typeface="MS Gothic"/>
                <a:cs typeface="MS Gothic"/>
                <a:sym typeface="MS Gothic"/>
              </a:defRPr>
            </a:lvl1pPr>
            <a:lvl2pPr marL="914400" marR="0" lvl="1" indent="-406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204064" y="647571"/>
            <a:ext cx="8692500" cy="3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Google Shape;36;p6"/>
          <p:cNvCxnSpPr/>
          <p:nvPr/>
        </p:nvCxnSpPr>
        <p:spPr>
          <a:xfrm>
            <a:off x="204064" y="384819"/>
            <a:ext cx="20061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37;p6"/>
          <p:cNvCxnSpPr/>
          <p:nvPr/>
        </p:nvCxnSpPr>
        <p:spPr>
          <a:xfrm>
            <a:off x="2532476" y="384819"/>
            <a:ext cx="63642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0" y="4133851"/>
            <a:ext cx="9144000" cy="10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  <a:defRPr sz="3200" b="0" i="1" u="none" strike="noStrike" cap="none">
                <a:solidFill>
                  <a:srgbClr val="FF0000"/>
                </a:solidFill>
                <a:latin typeface="MS Gothic"/>
                <a:ea typeface="MS Gothic"/>
                <a:cs typeface="MS Gothic"/>
                <a:sym typeface="MS Gothic"/>
              </a:defRPr>
            </a:lvl1pPr>
            <a:lvl2pPr marL="914400" marR="0" lvl="1" indent="-406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4692650" y="647769"/>
            <a:ext cx="4203600" cy="3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204064" y="647571"/>
            <a:ext cx="4209300" cy="3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>
  <p:cSld name="1_Content with 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Google Shape;42;p7"/>
          <p:cNvCxnSpPr/>
          <p:nvPr/>
        </p:nvCxnSpPr>
        <p:spPr>
          <a:xfrm>
            <a:off x="204064" y="384819"/>
            <a:ext cx="20061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" name="Google Shape;43;p7"/>
          <p:cNvCxnSpPr/>
          <p:nvPr/>
        </p:nvCxnSpPr>
        <p:spPr>
          <a:xfrm>
            <a:off x="2532476" y="384819"/>
            <a:ext cx="63642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0" y="4133851"/>
            <a:ext cx="9144000" cy="10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  <a:defRPr sz="3200" b="0" i="1" u="none" strike="noStrike" cap="none">
                <a:solidFill>
                  <a:srgbClr val="FF0000"/>
                </a:solidFill>
                <a:latin typeface="MS Gothic"/>
                <a:ea typeface="MS Gothic"/>
                <a:cs typeface="MS Gothic"/>
                <a:sym typeface="MS Gothic"/>
              </a:defRPr>
            </a:lvl1pPr>
            <a:lvl2pPr marL="914400" marR="0" lvl="1" indent="-406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2"/>
          </p:nvPr>
        </p:nvSpPr>
        <p:spPr>
          <a:xfrm>
            <a:off x="198438" y="1405005"/>
            <a:ext cx="2603400" cy="27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3"/>
          </p:nvPr>
        </p:nvSpPr>
        <p:spPr>
          <a:xfrm>
            <a:off x="3000376" y="647769"/>
            <a:ext cx="5895900" cy="3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198438" y="647007"/>
            <a:ext cx="2603400" cy="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">
  <p:cSld name="Transi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Google Shape;49;p8"/>
          <p:cNvCxnSpPr/>
          <p:nvPr/>
        </p:nvCxnSpPr>
        <p:spPr>
          <a:xfrm>
            <a:off x="204064" y="384818"/>
            <a:ext cx="20061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" name="Google Shape;50;p8"/>
          <p:cNvCxnSpPr/>
          <p:nvPr/>
        </p:nvCxnSpPr>
        <p:spPr>
          <a:xfrm>
            <a:off x="2532476" y="384818"/>
            <a:ext cx="63642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8"/>
          <p:cNvSpPr txBox="1">
            <a:spLocks noGrp="1"/>
          </p:cNvSpPr>
          <p:nvPr>
            <p:ph type="body" idx="1"/>
          </p:nvPr>
        </p:nvSpPr>
        <p:spPr>
          <a:xfrm>
            <a:off x="0" y="4133851"/>
            <a:ext cx="9144000" cy="10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  <a:defRPr sz="3200" b="0" i="1" u="none" strike="noStrike" cap="none">
                <a:solidFill>
                  <a:srgbClr val="FF0000"/>
                </a:solidFill>
                <a:latin typeface="MS Gothic"/>
                <a:ea typeface="MS Gothic"/>
                <a:cs typeface="MS Gothic"/>
                <a:sym typeface="MS Gothic"/>
              </a:defRPr>
            </a:lvl1pPr>
            <a:lvl2pPr marL="914400" marR="0" lvl="1" indent="-406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2" name="Google Shape;52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8825" y="149031"/>
            <a:ext cx="417143" cy="163943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204064" y="2990849"/>
            <a:ext cx="8692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or End Slide">
  <p:cSld name="Section Header or End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E4610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" name="Google Shape;56;p9"/>
          <p:cNvCxnSpPr/>
          <p:nvPr/>
        </p:nvCxnSpPr>
        <p:spPr>
          <a:xfrm>
            <a:off x="204064" y="384818"/>
            <a:ext cx="2006100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9"/>
          <p:cNvCxnSpPr/>
          <p:nvPr/>
        </p:nvCxnSpPr>
        <p:spPr>
          <a:xfrm>
            <a:off x="2532476" y="384818"/>
            <a:ext cx="63642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0" y="4133851"/>
            <a:ext cx="9144000" cy="10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  <a:defRPr sz="3200" b="0" i="1" u="none" strike="noStrike" cap="none">
                <a:solidFill>
                  <a:srgbClr val="FF0000"/>
                </a:solidFill>
                <a:latin typeface="MS Gothic"/>
                <a:ea typeface="MS Gothic"/>
                <a:cs typeface="MS Gothic"/>
                <a:sym typeface="MS Gothic"/>
              </a:defRPr>
            </a:lvl1pPr>
            <a:lvl2pPr marL="914400" marR="0" lvl="1" indent="-406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8825" y="149031"/>
            <a:ext cx="417143" cy="163943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204064" y="3192017"/>
            <a:ext cx="8692500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1">
  <p:cSld name="Title Slide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8696C"/>
          </a:solidFill>
          <a:ln>
            <a:noFill/>
          </a:ln>
          <a:effectLst>
            <a:outerShdw blurRad="40000" dist="230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0"/>
          <p:cNvSpPr/>
          <p:nvPr/>
        </p:nvSpPr>
        <p:spPr>
          <a:xfrm>
            <a:off x="478924" y="242751"/>
            <a:ext cx="629933" cy="830723"/>
          </a:xfrm>
          <a:custGeom>
            <a:avLst/>
            <a:gdLst/>
            <a:ahLst/>
            <a:cxnLst/>
            <a:rect l="l" t="t" r="r" b="b"/>
            <a:pathLst>
              <a:path w="839910" h="1107631" extrusionOk="0">
                <a:moveTo>
                  <a:pt x="0" y="0"/>
                </a:moveTo>
                <a:lnTo>
                  <a:pt x="0" y="396333"/>
                </a:lnTo>
                <a:lnTo>
                  <a:pt x="374285" y="550141"/>
                </a:lnTo>
                <a:lnTo>
                  <a:pt x="374285" y="554341"/>
                </a:lnTo>
                <a:lnTo>
                  <a:pt x="0" y="733347"/>
                </a:lnTo>
                <a:lnTo>
                  <a:pt x="0" y="1112881"/>
                </a:lnTo>
                <a:lnTo>
                  <a:pt x="841485" y="746470"/>
                </a:lnTo>
                <a:lnTo>
                  <a:pt x="841485" y="365886"/>
                </a:lnTo>
                <a:close/>
              </a:path>
            </a:pathLst>
          </a:custGeom>
          <a:solidFill>
            <a:srgbClr val="F7690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0"/>
          <p:cNvSpPr/>
          <p:nvPr/>
        </p:nvSpPr>
        <p:spPr>
          <a:xfrm>
            <a:off x="-98380" y="2367272"/>
            <a:ext cx="1461356" cy="1927164"/>
          </a:xfrm>
          <a:custGeom>
            <a:avLst/>
            <a:gdLst/>
            <a:ahLst/>
            <a:cxnLst/>
            <a:rect l="l" t="t" r="r" b="b"/>
            <a:pathLst>
              <a:path w="1948475" h="2569552" extrusionOk="0">
                <a:moveTo>
                  <a:pt x="0" y="0"/>
                </a:moveTo>
                <a:lnTo>
                  <a:pt x="0" y="919437"/>
                </a:lnTo>
                <a:lnTo>
                  <a:pt x="868289" y="1276252"/>
                </a:lnTo>
                <a:lnTo>
                  <a:pt x="868289" y="1285994"/>
                </a:lnTo>
                <a:lnTo>
                  <a:pt x="0" y="1701263"/>
                </a:lnTo>
                <a:lnTo>
                  <a:pt x="0" y="2581730"/>
                </a:lnTo>
                <a:lnTo>
                  <a:pt x="1952129" y="1731708"/>
                </a:lnTo>
                <a:lnTo>
                  <a:pt x="1952129" y="848805"/>
                </a:lnTo>
                <a:close/>
              </a:path>
            </a:pathLst>
          </a:custGeom>
          <a:solidFill>
            <a:srgbClr val="F7690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0"/>
          <p:cNvSpPr/>
          <p:nvPr/>
        </p:nvSpPr>
        <p:spPr>
          <a:xfrm>
            <a:off x="5491619" y="2943127"/>
            <a:ext cx="349089" cy="460361"/>
          </a:xfrm>
          <a:custGeom>
            <a:avLst/>
            <a:gdLst/>
            <a:ahLst/>
            <a:cxnLst/>
            <a:rect l="l" t="t" r="r" b="b"/>
            <a:pathLst>
              <a:path w="465452" h="613815" extrusionOk="0">
                <a:moveTo>
                  <a:pt x="0" y="0"/>
                </a:moveTo>
                <a:lnTo>
                  <a:pt x="0" y="219635"/>
                </a:lnTo>
                <a:lnTo>
                  <a:pt x="207417" y="304871"/>
                </a:lnTo>
                <a:lnTo>
                  <a:pt x="207417" y="307199"/>
                </a:lnTo>
                <a:lnTo>
                  <a:pt x="0" y="406398"/>
                </a:lnTo>
                <a:lnTo>
                  <a:pt x="0" y="616725"/>
                </a:lnTo>
                <a:lnTo>
                  <a:pt x="466325" y="413671"/>
                </a:lnTo>
                <a:lnTo>
                  <a:pt x="466325" y="202763"/>
                </a:lnTo>
                <a:close/>
              </a:path>
            </a:pathLst>
          </a:custGeom>
          <a:solidFill>
            <a:srgbClr val="F7690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0"/>
          <p:cNvSpPr/>
          <p:nvPr/>
        </p:nvSpPr>
        <p:spPr>
          <a:xfrm>
            <a:off x="8154471" y="3418610"/>
            <a:ext cx="629932" cy="830723"/>
          </a:xfrm>
          <a:custGeom>
            <a:avLst/>
            <a:gdLst/>
            <a:ahLst/>
            <a:cxnLst/>
            <a:rect l="l" t="t" r="r" b="b"/>
            <a:pathLst>
              <a:path w="839910" h="1107631" extrusionOk="0">
                <a:moveTo>
                  <a:pt x="0" y="0"/>
                </a:moveTo>
                <a:lnTo>
                  <a:pt x="0" y="396333"/>
                </a:lnTo>
                <a:lnTo>
                  <a:pt x="374285" y="550141"/>
                </a:lnTo>
                <a:lnTo>
                  <a:pt x="374285" y="554341"/>
                </a:lnTo>
                <a:lnTo>
                  <a:pt x="0" y="733347"/>
                </a:lnTo>
                <a:lnTo>
                  <a:pt x="0" y="1112881"/>
                </a:lnTo>
                <a:lnTo>
                  <a:pt x="841485" y="746470"/>
                </a:lnTo>
                <a:lnTo>
                  <a:pt x="841485" y="365886"/>
                </a:lnTo>
                <a:close/>
              </a:path>
            </a:pathLst>
          </a:custGeom>
          <a:solidFill>
            <a:srgbClr val="F7690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0"/>
          <p:cNvSpPr/>
          <p:nvPr/>
        </p:nvSpPr>
        <p:spPr>
          <a:xfrm>
            <a:off x="7291797" y="308984"/>
            <a:ext cx="1859454" cy="2452155"/>
          </a:xfrm>
          <a:custGeom>
            <a:avLst/>
            <a:gdLst/>
            <a:ahLst/>
            <a:cxnLst/>
            <a:rect l="l" t="t" r="r" b="b"/>
            <a:pathLst>
              <a:path w="2479272" h="3269540" extrusionOk="0">
                <a:moveTo>
                  <a:pt x="0" y="0"/>
                </a:moveTo>
                <a:lnTo>
                  <a:pt x="0" y="1169907"/>
                </a:lnTo>
                <a:lnTo>
                  <a:pt x="1104826" y="1623924"/>
                </a:lnTo>
                <a:lnTo>
                  <a:pt x="1104826" y="1636320"/>
                </a:lnTo>
                <a:lnTo>
                  <a:pt x="0" y="2164715"/>
                </a:lnTo>
                <a:lnTo>
                  <a:pt x="0" y="3285036"/>
                </a:lnTo>
                <a:lnTo>
                  <a:pt x="2483921" y="2203454"/>
                </a:lnTo>
                <a:lnTo>
                  <a:pt x="2483921" y="1080033"/>
                </a:lnTo>
                <a:close/>
              </a:path>
            </a:pathLst>
          </a:custGeom>
          <a:solidFill>
            <a:srgbClr val="F7690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66872" y="93473"/>
            <a:ext cx="521208" cy="16294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0"/>
          <p:cNvSpPr/>
          <p:nvPr/>
        </p:nvSpPr>
        <p:spPr>
          <a:xfrm>
            <a:off x="1143" y="7060"/>
            <a:ext cx="9141600" cy="37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12421" y="80399"/>
            <a:ext cx="492553" cy="246277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2008147" y="3287404"/>
            <a:ext cx="57930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body" idx="2"/>
          </p:nvPr>
        </p:nvSpPr>
        <p:spPr>
          <a:xfrm>
            <a:off x="2008147" y="3670551"/>
            <a:ext cx="57930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body" idx="3"/>
          </p:nvPr>
        </p:nvSpPr>
        <p:spPr>
          <a:xfrm>
            <a:off x="0" y="4149566"/>
            <a:ext cx="9144000" cy="10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  <a:defRPr sz="3200" b="0" i="1" u="none" strike="noStrike" cap="none">
                <a:solidFill>
                  <a:srgbClr val="FF0000"/>
                </a:solidFill>
                <a:latin typeface="MS Gothic"/>
                <a:ea typeface="MS Gothic"/>
                <a:cs typeface="MS Gothic"/>
                <a:sym typeface="MS Gothic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4"/>
          </p:nvPr>
        </p:nvSpPr>
        <p:spPr>
          <a:xfrm>
            <a:off x="754540" y="956789"/>
            <a:ext cx="7613700" cy="23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8607620" y="193157"/>
            <a:ext cx="9309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|  </a:t>
            </a:r>
            <a:fld id="{00000000-1234-1234-1234-123412341234}" type="slidenum">
              <a:rPr lang="en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7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68825" y="149031"/>
            <a:ext cx="417143" cy="163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913924" y="228608"/>
            <a:ext cx="1693698" cy="10121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s5652/airfoil-design-optimization" TargetMode="External"/><Relationship Id="rId3" Type="http://schemas.openxmlformats.org/officeDocument/2006/relationships/hyperlink" Target="https://doi.org/10.1016/j.ast.2025.110638" TargetMode="External"/><Relationship Id="rId7" Type="http://schemas.openxmlformats.org/officeDocument/2006/relationships/hyperlink" Target="https://stable-baselines3.readthedocs.io/en/master/index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eb.mit.edu/drela/Public/web/xfoil/" TargetMode="External"/><Relationship Id="rId5" Type="http://schemas.openxmlformats.org/officeDocument/2006/relationships/hyperlink" Target="https://doi.org/10.3846/aviation.2022.16471" TargetMode="External"/><Relationship Id="rId4" Type="http://schemas.openxmlformats.org/officeDocument/2006/relationships/hyperlink" Target="https://doi.org/10.1038/s41598-023-36560-z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262061" y="930658"/>
            <a:ext cx="4065900" cy="1955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Airfoil Design Optimization</a:t>
            </a:r>
            <a:endParaRPr sz="4000"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1"/>
          </p:nvPr>
        </p:nvSpPr>
        <p:spPr>
          <a:xfrm>
            <a:off x="262038" y="3311611"/>
            <a:ext cx="4065900" cy="2616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Andrew Smith</a:t>
            </a: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3"/>
          </p:nvPr>
        </p:nvSpPr>
        <p:spPr>
          <a:xfrm>
            <a:off x="262050" y="3695324"/>
            <a:ext cx="4065900" cy="561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BS/MEng in Mechanical Engineering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Learning Algorithms</a:t>
            </a:r>
            <a:endParaRPr sz="2000"/>
          </a:p>
        </p:txBody>
      </p:sp>
      <p:sp>
        <p:nvSpPr>
          <p:cNvPr id="163" name="Google Shape;163;p22"/>
          <p:cNvSpPr txBox="1"/>
          <p:nvPr/>
        </p:nvSpPr>
        <p:spPr>
          <a:xfrm>
            <a:off x="311700" y="1099550"/>
            <a:ext cx="42603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Soft Actor Critic (SAC)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 txBox="1"/>
          <p:nvPr/>
        </p:nvSpPr>
        <p:spPr>
          <a:xfrm>
            <a:off x="4235824" y="1099550"/>
            <a:ext cx="45720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Deep Deterministic Policy Gradient (DDPG)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5" name="Google Shape;1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8172" y="1576475"/>
            <a:ext cx="3339356" cy="343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913" y="1576475"/>
            <a:ext cx="3169876" cy="343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Learning Algorithms</a:t>
            </a:r>
            <a:endParaRPr sz="2000"/>
          </a:p>
        </p:txBody>
      </p:sp>
      <p:sp>
        <p:nvSpPr>
          <p:cNvPr id="172" name="Google Shape;172;p23"/>
          <p:cNvSpPr txBox="1"/>
          <p:nvPr/>
        </p:nvSpPr>
        <p:spPr>
          <a:xfrm>
            <a:off x="311700" y="1099550"/>
            <a:ext cx="4260300" cy="40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Soft Actor Critic (SAC)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Learning starts: 512*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Batch size: 128*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Learning steps: 4096*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SB3 wrapper used to implement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"/>
          <p:cNvSpPr txBox="1"/>
          <p:nvPr/>
        </p:nvSpPr>
        <p:spPr>
          <a:xfrm>
            <a:off x="4572000" y="1099550"/>
            <a:ext cx="4572000" cy="40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Deep Deterministic Policy Gradient (DDPG)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Learning starts: 1024*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Batch size: 128*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Learning steps: 4096*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SB3 wrapper used to implement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Results &amp; Visualization - Convergence</a:t>
            </a:r>
            <a:endParaRPr sz="2000"/>
          </a:p>
        </p:txBody>
      </p:sp>
      <p:sp>
        <p:nvSpPr>
          <p:cNvPr id="179" name="Google Shape;179;p24"/>
          <p:cNvSpPr txBox="1"/>
          <p:nvPr/>
        </p:nvSpPr>
        <p:spPr>
          <a:xfrm>
            <a:off x="311700" y="1099550"/>
            <a:ext cx="42603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Soft Actor Critic (SAC)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4"/>
          <p:cNvSpPr txBox="1"/>
          <p:nvPr/>
        </p:nvSpPr>
        <p:spPr>
          <a:xfrm>
            <a:off x="4202900" y="1056500"/>
            <a:ext cx="45720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Deep Deterministic Policy Gradient (DDPG)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1" name="Google Shape;181;p24" title="ddpg_conv_pl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1576475"/>
            <a:ext cx="3833800" cy="2875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4" title="sac_conv_plt_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4950" y="1576475"/>
            <a:ext cx="3833800" cy="287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4"/>
          <p:cNvSpPr txBox="1"/>
          <p:nvPr/>
        </p:nvSpPr>
        <p:spPr>
          <a:xfrm>
            <a:off x="525000" y="4451825"/>
            <a:ext cx="38337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L/D Ratio: 121.59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4"/>
          <p:cNvSpPr txBox="1"/>
          <p:nvPr/>
        </p:nvSpPr>
        <p:spPr>
          <a:xfrm>
            <a:off x="4572050" y="4451825"/>
            <a:ext cx="38337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L/D Ratio: 66.72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Results &amp; Visualization </a:t>
            </a:r>
            <a:r>
              <a:rPr lang="en" sz="2000"/>
              <a:t>- Convergence</a:t>
            </a:r>
            <a:endParaRPr sz="2000"/>
          </a:p>
        </p:txBody>
      </p:sp>
      <p:sp>
        <p:nvSpPr>
          <p:cNvPr id="190" name="Google Shape;190;p25"/>
          <p:cNvSpPr txBox="1"/>
          <p:nvPr/>
        </p:nvSpPr>
        <p:spPr>
          <a:xfrm>
            <a:off x="155850" y="1156475"/>
            <a:ext cx="42603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Soft Actor Critic (SAC)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5"/>
          <p:cNvSpPr txBox="1"/>
          <p:nvPr/>
        </p:nvSpPr>
        <p:spPr>
          <a:xfrm>
            <a:off x="4416150" y="1113425"/>
            <a:ext cx="45720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Deep Deterministic Policy Gradient (DDPG)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2" name="Google Shape;192;p25" title="sac_geo_plt.gif"/>
          <p:cNvPicPr preferRelativeResize="0"/>
          <p:nvPr/>
        </p:nvPicPr>
        <p:blipFill rotWithShape="1">
          <a:blip r:embed="rId3">
            <a:alphaModFix/>
          </a:blip>
          <a:srcRect t="8030" b="4959"/>
          <a:stretch/>
        </p:blipFill>
        <p:spPr>
          <a:xfrm>
            <a:off x="155838" y="1690323"/>
            <a:ext cx="4260300" cy="2084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 title="ddpg_geo_plt1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3071" y="1690325"/>
            <a:ext cx="4098142" cy="20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5"/>
          <p:cNvSpPr txBox="1"/>
          <p:nvPr/>
        </p:nvSpPr>
        <p:spPr>
          <a:xfrm>
            <a:off x="633900" y="4191025"/>
            <a:ext cx="33042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Gradual Stochastic Convergence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5"/>
          <p:cNvSpPr txBox="1"/>
          <p:nvPr/>
        </p:nvSpPr>
        <p:spPr>
          <a:xfrm>
            <a:off x="4785300" y="4191025"/>
            <a:ext cx="38337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Sudden Deterministic Convergence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5"/>
          <p:cNvSpPr/>
          <p:nvPr/>
        </p:nvSpPr>
        <p:spPr>
          <a:xfrm>
            <a:off x="1785300" y="1690323"/>
            <a:ext cx="1146000" cy="155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5"/>
          <p:cNvSpPr/>
          <p:nvPr/>
        </p:nvSpPr>
        <p:spPr>
          <a:xfrm>
            <a:off x="6228800" y="1781500"/>
            <a:ext cx="1146000" cy="132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Geometry Comparison</a:t>
            </a:r>
            <a:endParaRPr sz="2000"/>
          </a:p>
        </p:txBody>
      </p:sp>
      <p:sp>
        <p:nvSpPr>
          <p:cNvPr id="203" name="Google Shape;203;p26"/>
          <p:cNvSpPr txBox="1"/>
          <p:nvPr/>
        </p:nvSpPr>
        <p:spPr>
          <a:xfrm>
            <a:off x="886025" y="1287738"/>
            <a:ext cx="2321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Soft Actor Critic (SAC)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(L/D: </a:t>
            </a:r>
            <a:r>
              <a:rPr lang="en" sz="1600">
                <a:solidFill>
                  <a:schemeClr val="dk1"/>
                </a:solidFill>
              </a:rPr>
              <a:t>121.59)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6"/>
          <p:cNvSpPr txBox="1"/>
          <p:nvPr/>
        </p:nvSpPr>
        <p:spPr>
          <a:xfrm>
            <a:off x="153425" y="2130450"/>
            <a:ext cx="3786900" cy="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Deep Deterministic Policy 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Gradient (DDPG)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(L/D: </a:t>
            </a:r>
            <a:r>
              <a:rPr lang="en" sz="1600">
                <a:solidFill>
                  <a:schemeClr val="dk1"/>
                </a:solidFill>
              </a:rPr>
              <a:t>66.72)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26" title="downloa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2925" y="3071900"/>
            <a:ext cx="5166125" cy="96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6" title="downloa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7864" y="4084788"/>
            <a:ext cx="5166134" cy="96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7875" y="2059000"/>
            <a:ext cx="5166125" cy="969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6"/>
          <p:cNvSpPr txBox="1"/>
          <p:nvPr/>
        </p:nvSpPr>
        <p:spPr>
          <a:xfrm>
            <a:off x="1091675" y="4187250"/>
            <a:ext cx="1910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NACA 6409 Airfoil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(L/D: 144.85)</a:t>
            </a:r>
            <a:endParaRPr sz="1600"/>
          </a:p>
        </p:txBody>
      </p:sp>
      <p:sp>
        <p:nvSpPr>
          <p:cNvPr id="209" name="Google Shape;209;p26"/>
          <p:cNvSpPr txBox="1"/>
          <p:nvPr/>
        </p:nvSpPr>
        <p:spPr>
          <a:xfrm>
            <a:off x="1259375" y="3217988"/>
            <a:ext cx="1575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SG6043 Airfoil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(L/D: 128.79)</a:t>
            </a:r>
            <a:endParaRPr sz="1600"/>
          </a:p>
        </p:txBody>
      </p:sp>
      <p:pic>
        <p:nvPicPr>
          <p:cNvPr id="210" name="Google Shape;21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77875" y="1050813"/>
            <a:ext cx="5166126" cy="964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Areas for Investigation</a:t>
            </a:r>
            <a:endParaRPr sz="2000"/>
          </a:p>
        </p:txBody>
      </p:sp>
      <p:sp>
        <p:nvSpPr>
          <p:cNvPr id="216" name="Google Shape;216;p27"/>
          <p:cNvSpPr txBox="1"/>
          <p:nvPr/>
        </p:nvSpPr>
        <p:spPr>
          <a:xfrm>
            <a:off x="311700" y="1152475"/>
            <a:ext cx="4386900" cy="34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Control Points: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 dirty="0"/>
              <a:t>Spacing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 dirty="0"/>
              <a:t>Degrees of freedom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Action and Observation Constraints: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 dirty="0"/>
              <a:t>Upper bound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 dirty="0"/>
              <a:t>Lower bound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 dirty="0"/>
              <a:t>Loosen/tighten constraints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Hyperparameter Tuning: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 dirty="0"/>
              <a:t>Batch size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 dirty="0"/>
              <a:t>Learning starts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 dirty="0"/>
              <a:t>Learning steps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7" name="Google Shape;217;p27"/>
          <p:cNvSpPr txBox="1"/>
          <p:nvPr/>
        </p:nvSpPr>
        <p:spPr>
          <a:xfrm>
            <a:off x="4445400" y="1152475"/>
            <a:ext cx="4386900" cy="3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Simulation Parameters: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Angle of attack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Reynolds number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Iterations 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Optimization Strategy: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Proximal Policy Optimization (PPO)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Twin Delayed Deep Deterministic Policy Gradient (TD3)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Geometric Parameterization: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NACA 4-digit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Class-shape transformation (CST)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Parametric equation concept (PARSEC)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References</a:t>
            </a:r>
            <a:endParaRPr sz="2000"/>
          </a:p>
        </p:txBody>
      </p:sp>
      <p:sp>
        <p:nvSpPr>
          <p:cNvPr id="223" name="Google Shape;223;p28"/>
          <p:cNvSpPr txBox="1"/>
          <p:nvPr/>
        </p:nvSpPr>
        <p:spPr>
          <a:xfrm>
            <a:off x="311700" y="1152475"/>
            <a:ext cx="8520600" cy="34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https://doi.org/10.1016/j.ast.2025.110638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https://doi.org/10.1038/s41598-023-36560-z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 u="sng">
                <a:solidFill>
                  <a:schemeClr val="hlink"/>
                </a:solidFill>
                <a:hlinkClick r:id="rId5"/>
              </a:rPr>
              <a:t>https://doi.org/10.3846/aviation.2022.16471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https://web.mit.edu/drela/Public/web/xfoil/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https://stable-baselines3.readthedocs.io/en/master/index.html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 u="sng">
                <a:solidFill>
                  <a:schemeClr val="hlink"/>
                </a:solidFill>
                <a:hlinkClick r:id="rId8"/>
              </a:rPr>
              <a:t>https://github.com/as5652/airfoil-design-optimization</a:t>
            </a:r>
            <a:r>
              <a:rPr lang="en" sz="1600"/>
              <a:t> 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 txBox="1">
            <a:spLocks noGrp="1"/>
          </p:cNvSpPr>
          <p:nvPr>
            <p:ph type="title"/>
          </p:nvPr>
        </p:nvSpPr>
        <p:spPr>
          <a:xfrm>
            <a:off x="204064" y="2990849"/>
            <a:ext cx="8692500" cy="1143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0" title="1_VEkWTTuKjI_wMH18O1k7N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635" y="686825"/>
            <a:ext cx="5456724" cy="25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175" y="3355125"/>
            <a:ext cx="8161625" cy="141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1" title="DSMImage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825" y="1109113"/>
            <a:ext cx="6686351" cy="292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Project Overview &amp; Agenda</a:t>
            </a:r>
            <a:endParaRPr sz="2000"/>
          </a:p>
        </p:txBody>
      </p:sp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Problem Definition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Proposed Solution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Learning Algorithms</a:t>
            </a:r>
            <a:endParaRPr sz="2000"/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1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 startAt="4"/>
            </a:pPr>
            <a:r>
              <a:rPr lang="en" sz="2000"/>
              <a:t>Results &amp; Visualization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 startAt="4"/>
            </a:pPr>
            <a:r>
              <a:rPr lang="en" sz="2000"/>
              <a:t>Geometry Comparison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 startAt="4"/>
            </a:pPr>
            <a:r>
              <a:rPr lang="en" sz="2000"/>
              <a:t>Areas for Investigation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Problem Definition</a:t>
            </a:r>
            <a:endParaRPr sz="2000"/>
          </a:p>
        </p:txBody>
      </p:sp>
      <p:sp>
        <p:nvSpPr>
          <p:cNvPr id="102" name="Google Shape;102;p15"/>
          <p:cNvSpPr txBox="1"/>
          <p:nvPr/>
        </p:nvSpPr>
        <p:spPr>
          <a:xfrm>
            <a:off x="311700" y="1152475"/>
            <a:ext cx="4386900" cy="3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How do we pick an airfoil shape that is best suited for a specific application?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Importance: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Air-travel accounts for ~2.5% of global CO2 emissions.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Demand for air-travel has increased from 1.6 billion to 5.0 billion passengers annually between 2000 and 2024.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Optimized airfoil geometry can reduce fuel expenditure by 20 to 25%.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" name="Google Shape;103;p15" title="Examples_of_Airfoils.sv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8350" y="1243512"/>
            <a:ext cx="3135701" cy="355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Proposed Solution</a:t>
            </a:r>
            <a:endParaRPr sz="2000"/>
          </a:p>
        </p:txBody>
      </p:sp>
      <p:sp>
        <p:nvSpPr>
          <p:cNvPr id="109" name="Google Shape;109;p16"/>
          <p:cNvSpPr txBox="1"/>
          <p:nvPr/>
        </p:nvSpPr>
        <p:spPr>
          <a:xfrm>
            <a:off x="311700" y="1152475"/>
            <a:ext cx="4386900" cy="34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Use Reinforcement Learning!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Create a custom gym environment for generating, simulating, and evaluating airfoil geometries.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Allow RL agents to act on the environment and search for an optimal solution.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" name="Google Shape;110;p16" title="41598_2023_36560_Fig2_HTM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17725"/>
            <a:ext cx="4260299" cy="157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770825"/>
            <a:ext cx="4260299" cy="2048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Proposed Solution - Environment &amp; Agents</a:t>
            </a:r>
            <a:endParaRPr sz="2000"/>
          </a:p>
        </p:txBody>
      </p:sp>
      <p:sp>
        <p:nvSpPr>
          <p:cNvPr id="117" name="Google Shape;117;p17"/>
          <p:cNvSpPr txBox="1"/>
          <p:nvPr/>
        </p:nvSpPr>
        <p:spPr>
          <a:xfrm>
            <a:off x="311700" y="1152475"/>
            <a:ext cx="4394700" cy="34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Initialize: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Setup observation space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Setup action space (8D continuous)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Initialize state (</a:t>
            </a:r>
            <a:r>
              <a:rPr lang="en" sz="1600">
                <a:solidFill>
                  <a:schemeClr val="dk1"/>
                </a:solidFill>
              </a:rPr>
              <a:t>symmetric airfoil</a:t>
            </a:r>
            <a:r>
              <a:rPr lang="en" sz="1600"/>
              <a:t>)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Step: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Apply action to state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Generate airfoil geometry (bezier curves)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Evaluate geometry (XFOIL)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Calculate reward (L/D ratio)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Render: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Not used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Reset: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Resets to initial state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7"/>
          <p:cNvSpPr txBox="1"/>
          <p:nvPr/>
        </p:nvSpPr>
        <p:spPr>
          <a:xfrm>
            <a:off x="4706400" y="1152475"/>
            <a:ext cx="4203300" cy="34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Soft Actor-Critic (SAC):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Off policy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Continuous action space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Model free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Stochastic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Deep Deterministic Policy Gradient (DDPG):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Off policy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Continuous action space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Model free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Deterministic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Proposed Solution - 4-Digit NACA vs. Bezier Parameterization</a:t>
            </a:r>
            <a:endParaRPr sz="2000"/>
          </a:p>
        </p:txBody>
      </p:sp>
      <p:sp>
        <p:nvSpPr>
          <p:cNvPr id="124" name="Google Shape;124;p18"/>
          <p:cNvSpPr txBox="1"/>
          <p:nvPr/>
        </p:nvSpPr>
        <p:spPr>
          <a:xfrm>
            <a:off x="311700" y="2535675"/>
            <a:ext cx="4497600" cy="22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4-Digit NACA: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1st digit: maximum camber as a percentage of the chord length (f/c).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2nd digit: Location of maximum camber along the chord line from the leading edge (xf/c).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3rd and 4th digits: Maximum thickness as a percentage of chord length (t/c).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56700"/>
            <a:ext cx="4497600" cy="1440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 title="Bézier_3_big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3663" y="1017726"/>
            <a:ext cx="3456062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/>
        </p:nvSpPr>
        <p:spPr>
          <a:xfrm>
            <a:off x="4809300" y="2535675"/>
            <a:ext cx="4023000" cy="24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Bezier Curve Parameterization: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Upper and lower surfaces defined by control points.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For this project: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8 control points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x-position fixed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y-position varies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8D continuous action space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Proposed Solution - Evaluate Using XFOIL</a:t>
            </a:r>
            <a:endParaRPr sz="2000"/>
          </a:p>
        </p:txBody>
      </p:sp>
      <p:sp>
        <p:nvSpPr>
          <p:cNvPr id="133" name="Google Shape;133;p19"/>
          <p:cNvSpPr txBox="1"/>
          <p:nvPr/>
        </p:nvSpPr>
        <p:spPr>
          <a:xfrm>
            <a:off x="311700" y="1152475"/>
            <a:ext cx="4497600" cy="34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What is it?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 dirty="0"/>
              <a:t>Developed in the 1980s by Mark Drela, XFOIL is a computational fluid dynamics (CFD) software that evaluates performance metrics of 2D airfoils.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Inputs: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 dirty="0"/>
              <a:t>Airfoil geometry (.dat file)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 dirty="0"/>
              <a:t>Angle of attack (5-7 deg)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 dirty="0"/>
              <a:t>Reynolds number (1.0e6)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 dirty="0"/>
              <a:t>Iterations (250)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Outputs: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 dirty="0"/>
              <a:t>Lift coefficient (CL)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 dirty="0"/>
              <a:t>Drag coefficient (CD)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" name="Google Shape;134;p19"/>
          <p:cNvSpPr txBox="1"/>
          <p:nvPr/>
        </p:nvSpPr>
        <p:spPr>
          <a:xfrm>
            <a:off x="4809300" y="1152475"/>
            <a:ext cx="4023000" cy="14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Challenges: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Simulation runtime (~1.5s per sim)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Does not always converge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Prone to crashing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9" title="Screenshot 2025-11-19 09165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9859" y="2740925"/>
            <a:ext cx="2742442" cy="189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 title="Screenshot 2025-11-18 21593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9691" y="2740929"/>
            <a:ext cx="2440776" cy="18951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 txBox="1"/>
          <p:nvPr/>
        </p:nvSpPr>
        <p:spPr>
          <a:xfrm>
            <a:off x="3861688" y="4636075"/>
            <a:ext cx="1756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Bad Geometry</a:t>
            </a:r>
            <a:endParaRPr/>
          </a:p>
        </p:txBody>
      </p:sp>
      <p:sp>
        <p:nvSpPr>
          <p:cNvPr id="138" name="Google Shape;138;p19"/>
          <p:cNvSpPr txBox="1"/>
          <p:nvPr/>
        </p:nvSpPr>
        <p:spPr>
          <a:xfrm>
            <a:off x="6582663" y="4636075"/>
            <a:ext cx="1756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Self Intersection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Proposed Solution - Evaluate Using XFOIL</a:t>
            </a:r>
            <a:endParaRPr sz="2000"/>
          </a:p>
        </p:txBody>
      </p:sp>
      <p:sp>
        <p:nvSpPr>
          <p:cNvPr id="144" name="Google Shape;144;p20"/>
          <p:cNvSpPr txBox="1"/>
          <p:nvPr/>
        </p:nvSpPr>
        <p:spPr>
          <a:xfrm>
            <a:off x="311700" y="1152475"/>
            <a:ext cx="4497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How XFOIL calculates performance metrics: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750" y="1859925"/>
            <a:ext cx="2303472" cy="84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750" y="2706500"/>
            <a:ext cx="2303475" cy="795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 title="descriptionImage-1484482200648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4850" y="1859925"/>
            <a:ext cx="4664599" cy="23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5750" y="3548700"/>
            <a:ext cx="1272425" cy="64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 txBox="1"/>
          <p:nvPr/>
        </p:nvSpPr>
        <p:spPr>
          <a:xfrm>
            <a:off x="4048350" y="4192225"/>
            <a:ext cx="4497600" cy="6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Discretize the space and solve using Finite Element Methods (FEM)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Proposed Solution - Environment</a:t>
            </a:r>
            <a:endParaRPr sz="2000"/>
          </a:p>
        </p:txBody>
      </p:sp>
      <p:sp>
        <p:nvSpPr>
          <p:cNvPr id="155" name="Google Shape;155;p21"/>
          <p:cNvSpPr txBox="1"/>
          <p:nvPr/>
        </p:nvSpPr>
        <p:spPr>
          <a:xfrm>
            <a:off x="311700" y="1099550"/>
            <a:ext cx="3395400" cy="40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Initialization: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Action Space: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± 0.15 for 8D space.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Observation Space: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0.05 to 0.15 for upper leading point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-0.15 to -0.05 for lower leading point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± 0.15 for all other points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Initial State: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0.1 for upper points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-0.1 for lower points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L/D: 24.24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Google Shape;1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2762" y="3221275"/>
            <a:ext cx="4087376" cy="172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1"/>
          <p:cNvSpPr txBox="1"/>
          <p:nvPr/>
        </p:nvSpPr>
        <p:spPr>
          <a:xfrm>
            <a:off x="3707100" y="1099550"/>
            <a:ext cx="53787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Step: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Apply action and update state (clip to observation).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Check for simulation stability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If self intersection or points too close (0.025): </a:t>
            </a:r>
            <a:endParaRPr sz="1600"/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Do not run simulation</a:t>
            </a:r>
            <a:endParaRPr sz="1600"/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Reward = 0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Otherwise:</a:t>
            </a:r>
            <a:endParaRPr sz="1600"/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Reward = average L/D ratio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IT">
  <a:themeElements>
    <a:clrScheme name="RIT">
      <a:dk1>
        <a:srgbClr val="000000"/>
      </a:dk1>
      <a:lt1>
        <a:srgbClr val="FFFFFF"/>
      </a:lt1>
      <a:dk2>
        <a:srgbClr val="6F706F"/>
      </a:dk2>
      <a:lt2>
        <a:srgbClr val="E7E6E6"/>
      </a:lt2>
      <a:accent1>
        <a:srgbClr val="F66900"/>
      </a:accent1>
      <a:accent2>
        <a:srgbClr val="F6BD00"/>
      </a:accent2>
      <a:accent3>
        <a:srgbClr val="C4D500"/>
      </a:accent3>
      <a:accent4>
        <a:srgbClr val="009CBD"/>
      </a:accent4>
      <a:accent5>
        <a:srgbClr val="7D54C7"/>
      </a:accent5>
      <a:accent6>
        <a:srgbClr val="70AD47"/>
      </a:accent6>
      <a:hlink>
        <a:srgbClr val="D64900"/>
      </a:hlink>
      <a:folHlink>
        <a:srgbClr val="71747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880</Words>
  <Application>Microsoft Office PowerPoint</Application>
  <PresentationFormat>On-screen Show (16:9)</PresentationFormat>
  <Paragraphs>213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MS Gothic</vt:lpstr>
      <vt:lpstr>Arial</vt:lpstr>
      <vt:lpstr>Georgia</vt:lpstr>
      <vt:lpstr>Noto Sans Symbols</vt:lpstr>
      <vt:lpstr>NTR</vt:lpstr>
      <vt:lpstr>RIT</vt:lpstr>
      <vt:lpstr>Airfoil Design Optimization</vt:lpstr>
      <vt:lpstr>Project Overview &amp; Agenda</vt:lpstr>
      <vt:lpstr>Problem Definition</vt:lpstr>
      <vt:lpstr>Proposed Solution</vt:lpstr>
      <vt:lpstr>Proposed Solution - Environment &amp; Agents</vt:lpstr>
      <vt:lpstr>Proposed Solution - 4-Digit NACA vs. Bezier Parameterization</vt:lpstr>
      <vt:lpstr>Proposed Solution - Evaluate Using XFOIL</vt:lpstr>
      <vt:lpstr>Proposed Solution - Evaluate Using XFOIL</vt:lpstr>
      <vt:lpstr>Proposed Solution - Environment</vt:lpstr>
      <vt:lpstr>Learning Algorithms</vt:lpstr>
      <vt:lpstr>Learning Algorithms</vt:lpstr>
      <vt:lpstr>Results &amp; Visualization - Convergence</vt:lpstr>
      <vt:lpstr>Results &amp; Visualization - Convergence</vt:lpstr>
      <vt:lpstr>Geometry Comparison</vt:lpstr>
      <vt:lpstr>Areas for Investigation</vt:lpstr>
      <vt:lpstr>References</vt:lpstr>
      <vt:lpstr>Thank you!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Andrew Smith</cp:lastModifiedBy>
  <cp:revision>2</cp:revision>
  <dcterms:modified xsi:type="dcterms:W3CDTF">2025-12-09T20:11:46Z</dcterms:modified>
</cp:coreProperties>
</file>